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ülçin TUNCER" initials="GT" lastIdx="1" clrIdx="0">
    <p:extLst>
      <p:ext uri="{19B8F6BF-5375-455C-9EA6-DF929625EA0E}">
        <p15:presenceInfo xmlns:p15="http://schemas.microsoft.com/office/powerpoint/2012/main" userId="dcec0bda674aa5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4660"/>
  </p:normalViewPr>
  <p:slideViewPr>
    <p:cSldViewPr snapToGrid="0">
      <p:cViewPr varScale="1">
        <p:scale>
          <a:sx n="108" d="100"/>
          <a:sy n="108" d="100"/>
        </p:scale>
        <p:origin x="4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8-20T13:18:32.925" idx="1">
    <p:pos x="10" y="10"/>
    <p:text/>
    <p:extLst>
      <p:ext uri="{C676402C-5697-4E1C-873F-D02D1690AC5C}">
        <p15:threadingInfo xmlns:p15="http://schemas.microsoft.com/office/powerpoint/2012/main" timeZoneBias="-18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0T07:37:57.934"/>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54 0,'957'-54'0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0T07:42:20.895"/>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0,'739'0,"-716"0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0T07:42:14.579"/>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0 0,'710'0'0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325026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AED5F-AAE1-4DE8-8B12-76EBA12CEA3A}" type="datetimeFigureOut">
              <a:rPr lang="tr-TR" smtClean="0"/>
              <a:t>20.08.2025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367371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297092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43850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183747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1031125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142359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2175616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41394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18826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81755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AED5F-AAE1-4DE8-8B12-76EBA12CEA3A}" type="datetimeFigureOut">
              <a:rPr lang="tr-TR" smtClean="0"/>
              <a:t>20.08.2025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167511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AED5F-AAE1-4DE8-8B12-76EBA12CEA3A}" type="datetimeFigureOut">
              <a:rPr lang="tr-TR" smtClean="0"/>
              <a:t>20.08.2025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259242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66667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73971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A7AED5F-AAE1-4DE8-8B12-76EBA12CEA3A}" type="datetimeFigureOut">
              <a:rPr lang="tr-TR" smtClean="0"/>
              <a:t>20.08.2025</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32754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AED5F-AAE1-4DE8-8B12-76EBA12CEA3A}" type="datetimeFigureOut">
              <a:rPr lang="tr-TR" smtClean="0"/>
              <a:t>20.08.2025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D1FA83-C403-4EB2-9B68-4FBEDE9E0730}" type="slidenum">
              <a:rPr lang="tr-TR" smtClean="0"/>
              <a:t>‹#›</a:t>
            </a:fld>
            <a:endParaRPr lang="tr-TR"/>
          </a:p>
        </p:txBody>
      </p:sp>
    </p:spTree>
    <p:extLst>
      <p:ext uri="{BB962C8B-B14F-4D97-AF65-F5344CB8AC3E}">
        <p14:creationId xmlns:p14="http://schemas.microsoft.com/office/powerpoint/2010/main" val="101299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A7AED5F-AAE1-4DE8-8B12-76EBA12CEA3A}" type="datetimeFigureOut">
              <a:rPr lang="tr-TR" smtClean="0"/>
              <a:t>20.08.2025</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D1FA83-C403-4EB2-9B68-4FBEDE9E0730}" type="slidenum">
              <a:rPr lang="tr-TR" smtClean="0"/>
              <a:t>‹#›</a:t>
            </a:fld>
            <a:endParaRPr lang="tr-TR"/>
          </a:p>
        </p:txBody>
      </p:sp>
    </p:spTree>
    <p:extLst>
      <p:ext uri="{BB962C8B-B14F-4D97-AF65-F5344CB8AC3E}">
        <p14:creationId xmlns:p14="http://schemas.microsoft.com/office/powerpoint/2010/main" val="28145787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DC92-8C26-9FB0-41F6-1599AFA68D5B}"/>
              </a:ext>
            </a:extLst>
          </p:cNvPr>
          <p:cNvSpPr>
            <a:spLocks noGrp="1"/>
          </p:cNvSpPr>
          <p:nvPr>
            <p:ph type="ctrTitle"/>
          </p:nvPr>
        </p:nvSpPr>
        <p:spPr/>
        <p:txBody>
          <a:bodyPr/>
          <a:lstStyle/>
          <a:p>
            <a:r>
              <a:rPr lang="tr-TR" dirty="0"/>
              <a:t>MEBBİS</a:t>
            </a:r>
            <a:br>
              <a:rPr lang="tr-TR" dirty="0"/>
            </a:br>
            <a:r>
              <a:rPr lang="tr-TR" dirty="0"/>
              <a:t>KARİYER BASAMAKLARI MODÜLÜ</a:t>
            </a:r>
          </a:p>
        </p:txBody>
      </p:sp>
      <p:sp>
        <p:nvSpPr>
          <p:cNvPr id="3" name="Subtitle 2">
            <a:extLst>
              <a:ext uri="{FF2B5EF4-FFF2-40B4-BE49-F238E27FC236}">
                <a16:creationId xmlns:a16="http://schemas.microsoft.com/office/drawing/2014/main" id="{8F23436F-D3D1-1AC9-AA1A-3C4966A88B98}"/>
              </a:ext>
            </a:extLst>
          </p:cNvPr>
          <p:cNvSpPr>
            <a:spLocks noGrp="1"/>
          </p:cNvSpPr>
          <p:nvPr>
            <p:ph type="subTitle" idx="1"/>
          </p:nvPr>
        </p:nvSpPr>
        <p:spPr/>
        <p:txBody>
          <a:bodyPr/>
          <a:lstStyle/>
          <a:p>
            <a:r>
              <a:rPr lang="tr-TR" dirty="0"/>
              <a:t>EĞİTİM BAŞVURUSU VE ONAY İŞLEMLERİ</a:t>
            </a:r>
          </a:p>
          <a:p>
            <a:endParaRPr lang="tr-TR" dirty="0"/>
          </a:p>
        </p:txBody>
      </p:sp>
      <p:sp>
        <p:nvSpPr>
          <p:cNvPr id="4" name="Subtitle 2">
            <a:extLst>
              <a:ext uri="{FF2B5EF4-FFF2-40B4-BE49-F238E27FC236}">
                <a16:creationId xmlns:a16="http://schemas.microsoft.com/office/drawing/2014/main" id="{63D628A5-0AF0-770B-AFE8-297D9E8AB0B3}"/>
              </a:ext>
            </a:extLst>
          </p:cNvPr>
          <p:cNvSpPr txBox="1">
            <a:spLocks/>
          </p:cNvSpPr>
          <p:nvPr/>
        </p:nvSpPr>
        <p:spPr>
          <a:xfrm>
            <a:off x="5812680" y="5834655"/>
            <a:ext cx="8825658"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dirty="0"/>
              <a:t>Gülçin tuncer – adem kaya</a:t>
            </a:r>
          </a:p>
        </p:txBody>
      </p:sp>
    </p:spTree>
    <p:extLst>
      <p:ext uri="{BB962C8B-B14F-4D97-AF65-F5344CB8AC3E}">
        <p14:creationId xmlns:p14="http://schemas.microsoft.com/office/powerpoint/2010/main" val="84156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B5D65D-6CD9-2132-713A-CE14BD675CAE}"/>
              </a:ext>
            </a:extLst>
          </p:cNvPr>
          <p:cNvPicPr>
            <a:picLocks noChangeAspect="1"/>
          </p:cNvPicPr>
          <p:nvPr/>
        </p:nvPicPr>
        <p:blipFill>
          <a:blip r:embed="rId2"/>
          <a:stretch>
            <a:fillRect/>
          </a:stretch>
        </p:blipFill>
        <p:spPr>
          <a:xfrm>
            <a:off x="3668129" y="0"/>
            <a:ext cx="8523871" cy="6858000"/>
          </a:xfrm>
          <a:prstGeom prst="rect">
            <a:avLst/>
          </a:prstGeom>
        </p:spPr>
      </p:pic>
      <p:sp>
        <p:nvSpPr>
          <p:cNvPr id="3" name="İçerik Yer Tutucusu 2">
            <a:extLst>
              <a:ext uri="{FF2B5EF4-FFF2-40B4-BE49-F238E27FC236}">
                <a16:creationId xmlns:a16="http://schemas.microsoft.com/office/drawing/2014/main" id="{DF0AB756-0BF2-473D-9EC0-4F1CF8C67736}"/>
              </a:ext>
            </a:extLst>
          </p:cNvPr>
          <p:cNvSpPr txBox="1">
            <a:spLocks/>
          </p:cNvSpPr>
          <p:nvPr/>
        </p:nvSpPr>
        <p:spPr>
          <a:xfrm>
            <a:off x="213064" y="1091953"/>
            <a:ext cx="2657697" cy="5200834"/>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Kurum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yoksa başvuru Onayı </a:t>
            </a:r>
            <a:r>
              <a:rPr lang="tr-TR" sz="1600" cap="none" dirty="0" err="1">
                <a:latin typeface="Arial" panose="020B0604020202020204" pitchFamily="34" charset="0"/>
                <a:cs typeface="Arial" panose="020B0604020202020204" pitchFamily="34" charset="0"/>
              </a:rPr>
              <a:t>nı</a:t>
            </a:r>
            <a:r>
              <a:rPr lang="tr-TR" sz="1600" cap="none" dirty="0">
                <a:latin typeface="Arial" panose="020B0604020202020204" pitchFamily="34" charset="0"/>
                <a:cs typeface="Arial" panose="020B0604020202020204" pitchFamily="34" charset="0"/>
              </a:rPr>
              <a:t>  yapabilirler ,«Onayla» ya basıldığında yandaki ekrandaki mesaj görünür.»</a:t>
            </a:r>
            <a:r>
              <a:rPr lang="tr-TR" sz="1600" cap="none" dirty="0" err="1">
                <a:latin typeface="Arial" panose="020B0604020202020204" pitchFamily="34" charset="0"/>
                <a:cs typeface="Arial" panose="020B0604020202020204" pitchFamily="34" charset="0"/>
              </a:rPr>
              <a:t>Evet,onayla</a:t>
            </a:r>
            <a:r>
              <a:rPr lang="tr-TR" sz="1600" cap="none" dirty="0">
                <a:latin typeface="Arial" panose="020B0604020202020204" pitchFamily="34" charset="0"/>
                <a:cs typeface="Arial" panose="020B0604020202020204" pitchFamily="34" charset="0"/>
              </a:rPr>
              <a:t>!» butonuna basıldığında başvuru onaylanarak ilçe komisyonunun listesine gitmiş olur. «Eğitim Başvurusu Onaylanmış Kayıtlar» da kişileri görebilir.</a:t>
            </a:r>
          </a:p>
        </p:txBody>
      </p:sp>
    </p:spTree>
    <p:extLst>
      <p:ext uri="{BB962C8B-B14F-4D97-AF65-F5344CB8AC3E}">
        <p14:creationId xmlns:p14="http://schemas.microsoft.com/office/powerpoint/2010/main" val="247631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0ADB9AC6-C7BF-48CB-8472-DC9C2AFE0698}"/>
              </a:ext>
            </a:extLst>
          </p:cNvPr>
          <p:cNvSpPr txBox="1">
            <a:spLocks/>
          </p:cNvSpPr>
          <p:nvPr/>
        </p:nvSpPr>
        <p:spPr>
          <a:xfrm>
            <a:off x="213064" y="1091953"/>
            <a:ext cx="2657697" cy="5200834"/>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Kurum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varsa «Reddet» e </a:t>
            </a:r>
            <a:r>
              <a:rPr lang="tr-TR" sz="1600" cap="none" dirty="0" err="1">
                <a:latin typeface="Arial" panose="020B0604020202020204" pitchFamily="34" charset="0"/>
                <a:cs typeface="Arial" panose="020B0604020202020204" pitchFamily="34" charset="0"/>
              </a:rPr>
              <a:t>basar,bastığında</a:t>
            </a:r>
            <a:r>
              <a:rPr lang="tr-TR" sz="1600" cap="none" dirty="0">
                <a:latin typeface="Arial" panose="020B0604020202020204" pitchFamily="34" charset="0"/>
                <a:cs typeface="Arial" panose="020B0604020202020204" pitchFamily="34" charset="0"/>
              </a:rPr>
              <a:t> yandaki mesajla karşılaşır.»</a:t>
            </a:r>
            <a:r>
              <a:rPr lang="tr-TR" sz="1600" cap="none" dirty="0" err="1">
                <a:latin typeface="Arial" panose="020B0604020202020204" pitchFamily="34" charset="0"/>
                <a:cs typeface="Arial" panose="020B0604020202020204" pitchFamily="34" charset="0"/>
              </a:rPr>
              <a:t>Evet,eminim</a:t>
            </a:r>
            <a:r>
              <a:rPr lang="tr-TR" sz="1600" cap="none" dirty="0">
                <a:latin typeface="Arial" panose="020B0604020202020204" pitchFamily="34" charset="0"/>
                <a:cs typeface="Arial" panose="020B0604020202020204" pitchFamily="34" charset="0"/>
              </a:rPr>
              <a:t>» e basar.</a:t>
            </a:r>
          </a:p>
        </p:txBody>
      </p:sp>
      <p:pic>
        <p:nvPicPr>
          <p:cNvPr id="3" name="Resim 2">
            <a:extLst>
              <a:ext uri="{FF2B5EF4-FFF2-40B4-BE49-F238E27FC236}">
                <a16:creationId xmlns:a16="http://schemas.microsoft.com/office/drawing/2014/main" id="{287FA781-9232-4BBE-8B90-F7BFDE3F8EFD}"/>
              </a:ext>
            </a:extLst>
          </p:cNvPr>
          <p:cNvPicPr>
            <a:picLocks noChangeAspect="1"/>
          </p:cNvPicPr>
          <p:nvPr/>
        </p:nvPicPr>
        <p:blipFill>
          <a:blip r:embed="rId2"/>
          <a:stretch>
            <a:fillRect/>
          </a:stretch>
        </p:blipFill>
        <p:spPr>
          <a:xfrm>
            <a:off x="3024696" y="0"/>
            <a:ext cx="9182100" cy="6858000"/>
          </a:xfrm>
          <a:prstGeom prst="rect">
            <a:avLst/>
          </a:prstGeom>
        </p:spPr>
      </p:pic>
    </p:spTree>
    <p:extLst>
      <p:ext uri="{BB962C8B-B14F-4D97-AF65-F5344CB8AC3E}">
        <p14:creationId xmlns:p14="http://schemas.microsoft.com/office/powerpoint/2010/main" val="192458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B1A51B-BFD9-4A89-A56C-3174DAC00FAB}"/>
              </a:ext>
            </a:extLst>
          </p:cNvPr>
          <p:cNvSpPr txBox="1">
            <a:spLocks/>
          </p:cNvSpPr>
          <p:nvPr/>
        </p:nvSpPr>
        <p:spPr>
          <a:xfrm>
            <a:off x="213064" y="1091953"/>
            <a:ext cx="2657697" cy="5200834"/>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Kurum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varsa «Reddet» e </a:t>
            </a:r>
            <a:r>
              <a:rPr lang="tr-TR" sz="1600" cap="none" dirty="0" err="1">
                <a:latin typeface="Arial" panose="020B0604020202020204" pitchFamily="34" charset="0"/>
                <a:cs typeface="Arial" panose="020B0604020202020204" pitchFamily="34" charset="0"/>
              </a:rPr>
              <a:t>basar,bastığında</a:t>
            </a:r>
            <a:r>
              <a:rPr lang="tr-TR" sz="1600" cap="none" dirty="0">
                <a:latin typeface="Arial" panose="020B0604020202020204" pitchFamily="34" charset="0"/>
                <a:cs typeface="Arial" panose="020B0604020202020204" pitchFamily="34" charset="0"/>
              </a:rPr>
              <a:t> yandaki mesajla karşılaşır.»</a:t>
            </a:r>
            <a:r>
              <a:rPr lang="tr-TR" sz="1600" cap="none" dirty="0" err="1">
                <a:latin typeface="Arial" panose="020B0604020202020204" pitchFamily="34" charset="0"/>
                <a:cs typeface="Arial" panose="020B0604020202020204" pitchFamily="34" charset="0"/>
              </a:rPr>
              <a:t>Evet,eminim</a:t>
            </a:r>
            <a:r>
              <a:rPr lang="tr-TR" sz="1600" cap="none" dirty="0">
                <a:latin typeface="Arial" panose="020B0604020202020204" pitchFamily="34" charset="0"/>
                <a:cs typeface="Arial" panose="020B0604020202020204" pitchFamily="34" charset="0"/>
              </a:rPr>
              <a:t>» e bastığında yandaki Açıklama bölümü açılır. Gerekçe yazıp «Gönder» butonuna bastığında başvuru reddedilmiş olur.</a:t>
            </a:r>
          </a:p>
        </p:txBody>
      </p:sp>
      <p:pic>
        <p:nvPicPr>
          <p:cNvPr id="4" name="Resim 3">
            <a:extLst>
              <a:ext uri="{FF2B5EF4-FFF2-40B4-BE49-F238E27FC236}">
                <a16:creationId xmlns:a16="http://schemas.microsoft.com/office/drawing/2014/main" id="{E9FA68A6-E556-4BE8-B882-5406C241F687}"/>
              </a:ext>
            </a:extLst>
          </p:cNvPr>
          <p:cNvPicPr>
            <a:picLocks noChangeAspect="1"/>
          </p:cNvPicPr>
          <p:nvPr/>
        </p:nvPicPr>
        <p:blipFill>
          <a:blip r:embed="rId2"/>
          <a:stretch>
            <a:fillRect/>
          </a:stretch>
        </p:blipFill>
        <p:spPr>
          <a:xfrm>
            <a:off x="3200400" y="0"/>
            <a:ext cx="8991600" cy="6858000"/>
          </a:xfrm>
          <a:prstGeom prst="rect">
            <a:avLst/>
          </a:prstGeom>
        </p:spPr>
      </p:pic>
    </p:spTree>
    <p:extLst>
      <p:ext uri="{BB962C8B-B14F-4D97-AF65-F5344CB8AC3E}">
        <p14:creationId xmlns:p14="http://schemas.microsoft.com/office/powerpoint/2010/main" val="95549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AEC69-99E2-5A7B-F944-84D139191DEF}"/>
              </a:ext>
            </a:extLst>
          </p:cNvPr>
          <p:cNvPicPr>
            <a:picLocks noChangeAspect="1"/>
          </p:cNvPicPr>
          <p:nvPr/>
        </p:nvPicPr>
        <p:blipFill>
          <a:blip r:embed="rId2"/>
          <a:stretch>
            <a:fillRect/>
          </a:stretch>
        </p:blipFill>
        <p:spPr>
          <a:xfrm>
            <a:off x="2995649" y="0"/>
            <a:ext cx="9077076" cy="6858000"/>
          </a:xfrm>
          <a:prstGeom prst="rect">
            <a:avLst/>
          </a:prstGeom>
        </p:spPr>
      </p:pic>
      <p:sp>
        <p:nvSpPr>
          <p:cNvPr id="6" name="İçerik Yer Tutucusu 2">
            <a:extLst>
              <a:ext uri="{FF2B5EF4-FFF2-40B4-BE49-F238E27FC236}">
                <a16:creationId xmlns:a16="http://schemas.microsoft.com/office/drawing/2014/main" id="{A722C379-55A7-4C33-9E75-C655FAA23C30}"/>
              </a:ext>
            </a:extLst>
          </p:cNvPr>
          <p:cNvSpPr txBox="1">
            <a:spLocks/>
          </p:cNvSpPr>
          <p:nvPr/>
        </p:nvSpPr>
        <p:spPr>
          <a:xfrm>
            <a:off x="213064" y="1091953"/>
            <a:ext cx="2657697" cy="520083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Kurum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yandaki ekranda olduğu gibi kişiye ait güncel özlük verilerine, başvuru işlem durumuna ve başvuru detay bilgilerine ulaşabilirler.</a:t>
            </a:r>
          </a:p>
        </p:txBody>
      </p:sp>
    </p:spTree>
    <p:extLst>
      <p:ext uri="{BB962C8B-B14F-4D97-AF65-F5344CB8AC3E}">
        <p14:creationId xmlns:p14="http://schemas.microsoft.com/office/powerpoint/2010/main" val="112033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05E6DAD0-B7FC-9D42-D3AA-FB3756D394CC}"/>
                  </a:ext>
                </a:extLst>
              </p14:cNvPr>
              <p14:cNvContentPartPr/>
              <p14:nvPr/>
            </p14:nvContentPartPr>
            <p14:xfrm>
              <a:off x="4119600" y="4768428"/>
              <a:ext cx="344880" cy="19800"/>
            </p14:xfrm>
          </p:contentPart>
        </mc:Choice>
        <mc:Fallback xmlns="">
          <p:pic>
            <p:nvPicPr>
              <p:cNvPr id="7" name="Ink 6">
                <a:extLst>
                  <a:ext uri="{FF2B5EF4-FFF2-40B4-BE49-F238E27FC236}">
                    <a16:creationId xmlns:a16="http://schemas.microsoft.com/office/drawing/2014/main" id="{05E6DAD0-B7FC-9D42-D3AA-FB3756D394CC}"/>
                  </a:ext>
                </a:extLst>
              </p:cNvPr>
              <p:cNvPicPr/>
              <p:nvPr/>
            </p:nvPicPr>
            <p:blipFill>
              <a:blip r:embed="rId4"/>
              <a:stretch>
                <a:fillRect/>
              </a:stretch>
            </p:blipFill>
            <p:spPr>
              <a:xfrm>
                <a:off x="4029600" y="4588428"/>
                <a:ext cx="524520" cy="379440"/>
              </a:xfrm>
              <a:prstGeom prst="rect">
                <a:avLst/>
              </a:prstGeom>
            </p:spPr>
          </p:pic>
        </mc:Fallback>
      </mc:AlternateContent>
      <p:pic>
        <p:nvPicPr>
          <p:cNvPr id="3" name="Resim 2">
            <a:extLst>
              <a:ext uri="{FF2B5EF4-FFF2-40B4-BE49-F238E27FC236}">
                <a16:creationId xmlns:a16="http://schemas.microsoft.com/office/drawing/2014/main" id="{7E75E354-B323-41DE-86E4-DB5E6DDEA0FA}"/>
              </a:ext>
            </a:extLst>
          </p:cNvPr>
          <p:cNvPicPr>
            <a:picLocks noChangeAspect="1"/>
          </p:cNvPicPr>
          <p:nvPr/>
        </p:nvPicPr>
        <p:blipFill>
          <a:blip r:embed="rId5"/>
          <a:stretch>
            <a:fillRect/>
          </a:stretch>
        </p:blipFill>
        <p:spPr>
          <a:xfrm>
            <a:off x="3067050" y="0"/>
            <a:ext cx="9124950" cy="6858000"/>
          </a:xfrm>
          <a:prstGeom prst="rect">
            <a:avLst/>
          </a:prstGeom>
        </p:spPr>
      </p:pic>
      <p:sp>
        <p:nvSpPr>
          <p:cNvPr id="8" name="İçerik Yer Tutucusu 2">
            <a:extLst>
              <a:ext uri="{FF2B5EF4-FFF2-40B4-BE49-F238E27FC236}">
                <a16:creationId xmlns:a16="http://schemas.microsoft.com/office/drawing/2014/main" id="{EB6A12C9-BB7F-4149-BF8C-AFB6B6F94FDA}"/>
              </a:ext>
            </a:extLst>
          </p:cNvPr>
          <p:cNvSpPr txBox="1">
            <a:spLocks/>
          </p:cNvSpPr>
          <p:nvPr/>
        </p:nvSpPr>
        <p:spPr>
          <a:xfrm>
            <a:off x="213064" y="1091953"/>
            <a:ext cx="2657697" cy="5200834"/>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İlçe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yoksa başvuru Onayı </a:t>
            </a:r>
            <a:r>
              <a:rPr lang="tr-TR" sz="1600" cap="none" dirty="0" err="1">
                <a:latin typeface="Arial" panose="020B0604020202020204" pitchFamily="34" charset="0"/>
                <a:cs typeface="Arial" panose="020B0604020202020204" pitchFamily="34" charset="0"/>
              </a:rPr>
              <a:t>nı</a:t>
            </a:r>
            <a:r>
              <a:rPr lang="tr-TR" sz="1600" cap="none" dirty="0">
                <a:latin typeface="Arial" panose="020B0604020202020204" pitchFamily="34" charset="0"/>
                <a:cs typeface="Arial" panose="020B0604020202020204" pitchFamily="34" charset="0"/>
              </a:rPr>
              <a:t>  yapabilirler ,hata varsa «Reddet» e basarak reddedebilirler.</a:t>
            </a:r>
          </a:p>
        </p:txBody>
      </p:sp>
    </p:spTree>
    <p:extLst>
      <p:ext uri="{BB962C8B-B14F-4D97-AF65-F5344CB8AC3E}">
        <p14:creationId xmlns:p14="http://schemas.microsoft.com/office/powerpoint/2010/main" val="203950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66BDFC9-3902-4285-8128-A88A22C6E6CE}"/>
              </a:ext>
            </a:extLst>
          </p:cNvPr>
          <p:cNvPicPr>
            <a:picLocks noChangeAspect="1"/>
          </p:cNvPicPr>
          <p:nvPr/>
        </p:nvPicPr>
        <p:blipFill>
          <a:blip r:embed="rId2"/>
          <a:stretch>
            <a:fillRect/>
          </a:stretch>
        </p:blipFill>
        <p:spPr>
          <a:xfrm>
            <a:off x="2962275" y="0"/>
            <a:ext cx="9229728" cy="6858000"/>
          </a:xfrm>
          <a:prstGeom prst="rect">
            <a:avLst/>
          </a:prstGeom>
        </p:spPr>
      </p:pic>
      <p:sp>
        <p:nvSpPr>
          <p:cNvPr id="8" name="İçerik Yer Tutucusu 2">
            <a:extLst>
              <a:ext uri="{FF2B5EF4-FFF2-40B4-BE49-F238E27FC236}">
                <a16:creationId xmlns:a16="http://schemas.microsoft.com/office/drawing/2014/main" id="{6816F5CF-7B93-4AF2-B2EF-31E21A48331E}"/>
              </a:ext>
            </a:extLst>
          </p:cNvPr>
          <p:cNvSpPr txBox="1">
            <a:spLocks/>
          </p:cNvSpPr>
          <p:nvPr/>
        </p:nvSpPr>
        <p:spPr>
          <a:xfrm>
            <a:off x="213064" y="861134"/>
            <a:ext cx="2657697" cy="543165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İlçe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yoksa başvuru Onayı </a:t>
            </a:r>
            <a:r>
              <a:rPr lang="tr-TR" sz="1600" cap="none" dirty="0" err="1">
                <a:latin typeface="Arial" panose="020B0604020202020204" pitchFamily="34" charset="0"/>
                <a:cs typeface="Arial" panose="020B0604020202020204" pitchFamily="34" charset="0"/>
              </a:rPr>
              <a:t>nı</a:t>
            </a:r>
            <a:r>
              <a:rPr lang="tr-TR" sz="1600" cap="none" dirty="0">
                <a:latin typeface="Arial" panose="020B0604020202020204" pitchFamily="34" charset="0"/>
                <a:cs typeface="Arial" panose="020B0604020202020204" pitchFamily="34" charset="0"/>
              </a:rPr>
              <a:t>  yapabilirler ,hata varsa «Reddet» e basarak reddedebilirler.</a:t>
            </a:r>
          </a:p>
        </p:txBody>
      </p:sp>
    </p:spTree>
    <p:extLst>
      <p:ext uri="{BB962C8B-B14F-4D97-AF65-F5344CB8AC3E}">
        <p14:creationId xmlns:p14="http://schemas.microsoft.com/office/powerpoint/2010/main" val="3670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C2F6FE5-A4C7-4B7C-BD3E-C0E992AAC296}"/>
              </a:ext>
            </a:extLst>
          </p:cNvPr>
          <p:cNvPicPr>
            <a:picLocks noChangeAspect="1"/>
          </p:cNvPicPr>
          <p:nvPr/>
        </p:nvPicPr>
        <p:blipFill>
          <a:blip r:embed="rId2"/>
          <a:stretch>
            <a:fillRect/>
          </a:stretch>
        </p:blipFill>
        <p:spPr>
          <a:xfrm>
            <a:off x="3124200" y="0"/>
            <a:ext cx="9067800" cy="6858000"/>
          </a:xfrm>
          <a:prstGeom prst="rect">
            <a:avLst/>
          </a:prstGeom>
        </p:spPr>
      </p:pic>
      <p:sp>
        <p:nvSpPr>
          <p:cNvPr id="7" name="İçerik Yer Tutucusu 2">
            <a:extLst>
              <a:ext uri="{FF2B5EF4-FFF2-40B4-BE49-F238E27FC236}">
                <a16:creationId xmlns:a16="http://schemas.microsoft.com/office/drawing/2014/main" id="{EA7292D7-229A-4E1E-A94C-472DDADC4938}"/>
              </a:ext>
            </a:extLst>
          </p:cNvPr>
          <p:cNvSpPr txBox="1">
            <a:spLocks/>
          </p:cNvSpPr>
          <p:nvPr/>
        </p:nvSpPr>
        <p:spPr>
          <a:xfrm>
            <a:off x="213064" y="861134"/>
            <a:ext cx="2657697" cy="5431653"/>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İl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yoksa başvuru Onayı </a:t>
            </a:r>
            <a:r>
              <a:rPr lang="tr-TR" sz="1600" cap="none" dirty="0" err="1">
                <a:latin typeface="Arial" panose="020B0604020202020204" pitchFamily="34" charset="0"/>
                <a:cs typeface="Arial" panose="020B0604020202020204" pitchFamily="34" charset="0"/>
              </a:rPr>
              <a:t>nı</a:t>
            </a:r>
            <a:r>
              <a:rPr lang="tr-TR" sz="1600" cap="none" dirty="0">
                <a:latin typeface="Arial" panose="020B0604020202020204" pitchFamily="34" charset="0"/>
                <a:cs typeface="Arial" panose="020B0604020202020204" pitchFamily="34" charset="0"/>
              </a:rPr>
              <a:t>  yapabilirler ,hata varsa «Reddet» e basarak </a:t>
            </a:r>
            <a:r>
              <a:rPr lang="tr-TR" sz="1600" cap="none" dirty="0" err="1">
                <a:latin typeface="Arial" panose="020B0604020202020204" pitchFamily="34" charset="0"/>
                <a:cs typeface="Arial" panose="020B0604020202020204" pitchFamily="34" charset="0"/>
              </a:rPr>
              <a:t>reddedebilirler.İlçe</a:t>
            </a:r>
            <a:r>
              <a:rPr lang="tr-TR" sz="1600" cap="none" dirty="0">
                <a:latin typeface="Arial" panose="020B0604020202020204" pitchFamily="34" charset="0"/>
                <a:cs typeface="Arial" panose="020B0604020202020204" pitchFamily="34" charset="0"/>
              </a:rPr>
              <a:t> ve Kurumdan farklı olarak «Onayla» ya bastıktan sonra «Onayı Kaldır» butonu gelir.</a:t>
            </a:r>
          </a:p>
        </p:txBody>
      </p:sp>
    </p:spTree>
    <p:extLst>
      <p:ext uri="{BB962C8B-B14F-4D97-AF65-F5344CB8AC3E}">
        <p14:creationId xmlns:p14="http://schemas.microsoft.com/office/powerpoint/2010/main" val="89555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68602D24-5C1C-B3F0-93DA-961415B302A2}"/>
                  </a:ext>
                </a:extLst>
              </p14:cNvPr>
              <p14:cNvContentPartPr/>
              <p14:nvPr/>
            </p14:nvContentPartPr>
            <p14:xfrm>
              <a:off x="2988840" y="4906308"/>
              <a:ext cx="274320" cy="360"/>
            </p14:xfrm>
          </p:contentPart>
        </mc:Choice>
        <mc:Fallback xmlns="">
          <p:pic>
            <p:nvPicPr>
              <p:cNvPr id="6" name="Ink 5">
                <a:extLst>
                  <a:ext uri="{FF2B5EF4-FFF2-40B4-BE49-F238E27FC236}">
                    <a16:creationId xmlns:a16="http://schemas.microsoft.com/office/drawing/2014/main" id="{68602D24-5C1C-B3F0-93DA-961415B302A2}"/>
                  </a:ext>
                </a:extLst>
              </p:cNvPr>
              <p:cNvPicPr/>
              <p:nvPr/>
            </p:nvPicPr>
            <p:blipFill>
              <a:blip r:embed="rId4"/>
              <a:stretch>
                <a:fillRect/>
              </a:stretch>
            </p:blipFill>
            <p:spPr>
              <a:xfrm>
                <a:off x="2898840" y="4726308"/>
                <a:ext cx="453960" cy="360000"/>
              </a:xfrm>
              <a:prstGeom prst="rect">
                <a:avLst/>
              </a:prstGeom>
            </p:spPr>
          </p:pic>
        </mc:Fallback>
      </mc:AlternateContent>
      <p:sp>
        <p:nvSpPr>
          <p:cNvPr id="4" name="İçerik Yer Tutucusu 2">
            <a:extLst>
              <a:ext uri="{FF2B5EF4-FFF2-40B4-BE49-F238E27FC236}">
                <a16:creationId xmlns:a16="http://schemas.microsoft.com/office/drawing/2014/main" id="{BF2EF7B0-18A2-4644-A9C8-C62799300E16}"/>
              </a:ext>
            </a:extLst>
          </p:cNvPr>
          <p:cNvSpPr txBox="1">
            <a:spLocks/>
          </p:cNvSpPr>
          <p:nvPr/>
        </p:nvSpPr>
        <p:spPr>
          <a:xfrm>
            <a:off x="213064" y="861134"/>
            <a:ext cx="2657697" cy="5431653"/>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İl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yoksa başvuru Onayı </a:t>
            </a:r>
            <a:r>
              <a:rPr lang="tr-TR" sz="1600" cap="none" dirty="0" err="1">
                <a:latin typeface="Arial" panose="020B0604020202020204" pitchFamily="34" charset="0"/>
                <a:cs typeface="Arial" panose="020B0604020202020204" pitchFamily="34" charset="0"/>
              </a:rPr>
              <a:t>nı</a:t>
            </a:r>
            <a:r>
              <a:rPr lang="tr-TR" sz="1600" cap="none" dirty="0">
                <a:latin typeface="Arial" panose="020B0604020202020204" pitchFamily="34" charset="0"/>
                <a:cs typeface="Arial" panose="020B0604020202020204" pitchFamily="34" charset="0"/>
              </a:rPr>
              <a:t>  yapabilirler ,hata varsa «Reddet» e basarak </a:t>
            </a:r>
            <a:r>
              <a:rPr lang="tr-TR" sz="1600" cap="none" dirty="0" err="1">
                <a:latin typeface="Arial" panose="020B0604020202020204" pitchFamily="34" charset="0"/>
                <a:cs typeface="Arial" panose="020B0604020202020204" pitchFamily="34" charset="0"/>
              </a:rPr>
              <a:t>reddedebilirler.İlçe</a:t>
            </a:r>
            <a:r>
              <a:rPr lang="tr-TR" sz="1600" cap="none" dirty="0">
                <a:latin typeface="Arial" panose="020B0604020202020204" pitchFamily="34" charset="0"/>
                <a:cs typeface="Arial" panose="020B0604020202020204" pitchFamily="34" charset="0"/>
              </a:rPr>
              <a:t> ve Kurumdan farklı olarak «Onayla» ya bastıktan sonra «Onayı Kaldır» butonu gelir. Butona bastıktan sonra yandaki uyarı ekranı görünür. «</a:t>
            </a:r>
            <a:r>
              <a:rPr lang="tr-TR" sz="1600" cap="none" dirty="0" err="1">
                <a:latin typeface="Arial" panose="020B0604020202020204" pitchFamily="34" charset="0"/>
                <a:cs typeface="Arial" panose="020B0604020202020204" pitchFamily="34" charset="0"/>
              </a:rPr>
              <a:t>Evet,eminim</a:t>
            </a:r>
            <a:r>
              <a:rPr lang="tr-TR" sz="1600" cap="none" dirty="0">
                <a:latin typeface="Arial" panose="020B0604020202020204" pitchFamily="34" charset="0"/>
                <a:cs typeface="Arial" panose="020B0604020202020204" pitchFamily="34" charset="0"/>
              </a:rPr>
              <a:t>» e tıklanır.</a:t>
            </a:r>
          </a:p>
        </p:txBody>
      </p:sp>
      <p:pic>
        <p:nvPicPr>
          <p:cNvPr id="3" name="Resim 2">
            <a:extLst>
              <a:ext uri="{FF2B5EF4-FFF2-40B4-BE49-F238E27FC236}">
                <a16:creationId xmlns:a16="http://schemas.microsoft.com/office/drawing/2014/main" id="{77E0A736-0E94-488F-95B5-4645E76EC8C0}"/>
              </a:ext>
            </a:extLst>
          </p:cNvPr>
          <p:cNvPicPr>
            <a:picLocks noChangeAspect="1"/>
          </p:cNvPicPr>
          <p:nvPr/>
        </p:nvPicPr>
        <p:blipFill>
          <a:blip r:embed="rId5"/>
          <a:stretch>
            <a:fillRect/>
          </a:stretch>
        </p:blipFill>
        <p:spPr>
          <a:xfrm>
            <a:off x="2743200" y="342483"/>
            <a:ext cx="9448800" cy="6315075"/>
          </a:xfrm>
          <a:prstGeom prst="rect">
            <a:avLst/>
          </a:prstGeom>
        </p:spPr>
      </p:pic>
    </p:spTree>
    <p:extLst>
      <p:ext uri="{BB962C8B-B14F-4D97-AF65-F5344CB8AC3E}">
        <p14:creationId xmlns:p14="http://schemas.microsoft.com/office/powerpoint/2010/main" val="306036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3A62B679-CBA0-D98C-352D-2D1E753C9D79}"/>
                  </a:ext>
                </a:extLst>
              </p14:cNvPr>
              <p14:cNvContentPartPr/>
              <p14:nvPr/>
            </p14:nvContentPartPr>
            <p14:xfrm>
              <a:off x="2949600" y="4935468"/>
              <a:ext cx="255960" cy="360"/>
            </p14:xfrm>
          </p:contentPart>
        </mc:Choice>
        <mc:Fallback xmlns="">
          <p:pic>
            <p:nvPicPr>
              <p:cNvPr id="7" name="Ink 6">
                <a:extLst>
                  <a:ext uri="{FF2B5EF4-FFF2-40B4-BE49-F238E27FC236}">
                    <a16:creationId xmlns:a16="http://schemas.microsoft.com/office/drawing/2014/main" id="{3A62B679-CBA0-D98C-352D-2D1E753C9D79}"/>
                  </a:ext>
                </a:extLst>
              </p:cNvPr>
              <p:cNvPicPr/>
              <p:nvPr/>
            </p:nvPicPr>
            <p:blipFill>
              <a:blip r:embed="rId4"/>
              <a:stretch>
                <a:fillRect/>
              </a:stretch>
            </p:blipFill>
            <p:spPr>
              <a:xfrm>
                <a:off x="2859600" y="4755468"/>
                <a:ext cx="435600" cy="360000"/>
              </a:xfrm>
              <a:prstGeom prst="rect">
                <a:avLst/>
              </a:prstGeom>
            </p:spPr>
          </p:pic>
        </mc:Fallback>
      </mc:AlternateContent>
      <p:sp>
        <p:nvSpPr>
          <p:cNvPr id="4" name="İçerik Yer Tutucusu 2">
            <a:extLst>
              <a:ext uri="{FF2B5EF4-FFF2-40B4-BE49-F238E27FC236}">
                <a16:creationId xmlns:a16="http://schemas.microsoft.com/office/drawing/2014/main" id="{9DA10500-D2AF-44F3-88E5-5439959829B2}"/>
              </a:ext>
            </a:extLst>
          </p:cNvPr>
          <p:cNvSpPr txBox="1">
            <a:spLocks/>
          </p:cNvSpPr>
          <p:nvPr/>
        </p:nvSpPr>
        <p:spPr>
          <a:xfrm>
            <a:off x="213064" y="861134"/>
            <a:ext cx="2657697" cy="5431653"/>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İl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yoksa başvuru Onayı </a:t>
            </a:r>
            <a:r>
              <a:rPr lang="tr-TR" sz="1600" cap="none" dirty="0" err="1">
                <a:latin typeface="Arial" panose="020B0604020202020204" pitchFamily="34" charset="0"/>
                <a:cs typeface="Arial" panose="020B0604020202020204" pitchFamily="34" charset="0"/>
              </a:rPr>
              <a:t>nı</a:t>
            </a:r>
            <a:r>
              <a:rPr lang="tr-TR" sz="1600" cap="none" dirty="0">
                <a:latin typeface="Arial" panose="020B0604020202020204" pitchFamily="34" charset="0"/>
                <a:cs typeface="Arial" panose="020B0604020202020204" pitchFamily="34" charset="0"/>
              </a:rPr>
              <a:t>  yapabilirler ,hata varsa «Reddet» e basarak </a:t>
            </a:r>
            <a:r>
              <a:rPr lang="tr-TR" sz="1600" cap="none" dirty="0" err="1">
                <a:latin typeface="Arial" panose="020B0604020202020204" pitchFamily="34" charset="0"/>
                <a:cs typeface="Arial" panose="020B0604020202020204" pitchFamily="34" charset="0"/>
              </a:rPr>
              <a:t>reddedebilirler.İlçe</a:t>
            </a:r>
            <a:r>
              <a:rPr lang="tr-TR" sz="1600" cap="none" dirty="0">
                <a:latin typeface="Arial" panose="020B0604020202020204" pitchFamily="34" charset="0"/>
                <a:cs typeface="Arial" panose="020B0604020202020204" pitchFamily="34" charset="0"/>
              </a:rPr>
              <a:t> ve Kurumdan farklı olarak «Onayla» ya bastıktan sonra «Onayı Kaldır» butonu gelir. Butona bastıktan sonra yandaki uyarı ekranı görünür. «</a:t>
            </a:r>
            <a:r>
              <a:rPr lang="tr-TR" sz="1600" cap="none" dirty="0" err="1">
                <a:latin typeface="Arial" panose="020B0604020202020204" pitchFamily="34" charset="0"/>
                <a:cs typeface="Arial" panose="020B0604020202020204" pitchFamily="34" charset="0"/>
              </a:rPr>
              <a:t>Evet,eminim</a:t>
            </a:r>
            <a:r>
              <a:rPr lang="tr-TR" sz="1600" cap="none" dirty="0">
                <a:latin typeface="Arial" panose="020B0604020202020204" pitchFamily="34" charset="0"/>
                <a:cs typeface="Arial" panose="020B0604020202020204" pitchFamily="34" charset="0"/>
              </a:rPr>
              <a:t>» e </a:t>
            </a:r>
            <a:r>
              <a:rPr lang="tr-TR" sz="1600" cap="none" dirty="0" err="1">
                <a:latin typeface="Arial" panose="020B0604020202020204" pitchFamily="34" charset="0"/>
                <a:cs typeface="Arial" panose="020B0604020202020204" pitchFamily="34" charset="0"/>
              </a:rPr>
              <a:t>tıklanır.Yandaki</a:t>
            </a:r>
            <a:r>
              <a:rPr lang="tr-TR" sz="1600" cap="none" dirty="0">
                <a:latin typeface="Arial" panose="020B0604020202020204" pitchFamily="34" charset="0"/>
                <a:cs typeface="Arial" panose="020B0604020202020204" pitchFamily="34" charset="0"/>
              </a:rPr>
              <a:t> açıklama bölümüne gerekçe girilerek «Gönder» e basıldığında onay </a:t>
            </a:r>
            <a:r>
              <a:rPr lang="tr-TR" sz="1600" cap="none">
                <a:latin typeface="Arial" panose="020B0604020202020204" pitchFamily="34" charset="0"/>
                <a:cs typeface="Arial" panose="020B0604020202020204" pitchFamily="34" charset="0"/>
              </a:rPr>
              <a:t>kaldırılmış olur.</a:t>
            </a:r>
            <a:endParaRPr lang="tr-TR" sz="1600" cap="none"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1B1E9715-240E-4484-AEC3-37DDC561A0A3}"/>
              </a:ext>
            </a:extLst>
          </p:cNvPr>
          <p:cNvPicPr>
            <a:picLocks noChangeAspect="1"/>
          </p:cNvPicPr>
          <p:nvPr/>
        </p:nvPicPr>
        <p:blipFill>
          <a:blip r:embed="rId5"/>
          <a:stretch>
            <a:fillRect/>
          </a:stretch>
        </p:blipFill>
        <p:spPr>
          <a:xfrm>
            <a:off x="2808796" y="51046"/>
            <a:ext cx="9383204" cy="6755907"/>
          </a:xfrm>
          <a:prstGeom prst="rect">
            <a:avLst/>
          </a:prstGeom>
        </p:spPr>
      </p:pic>
    </p:spTree>
    <p:extLst>
      <p:ext uri="{BB962C8B-B14F-4D97-AF65-F5344CB8AC3E}">
        <p14:creationId xmlns:p14="http://schemas.microsoft.com/office/powerpoint/2010/main" val="369083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8EAF6-72A4-FE0A-9693-BFF9871B3ED7}"/>
              </a:ext>
            </a:extLst>
          </p:cNvPr>
          <p:cNvPicPr>
            <a:picLocks noChangeAspect="1"/>
          </p:cNvPicPr>
          <p:nvPr/>
        </p:nvPicPr>
        <p:blipFill>
          <a:blip r:embed="rId2"/>
          <a:stretch>
            <a:fillRect/>
          </a:stretch>
        </p:blipFill>
        <p:spPr>
          <a:xfrm>
            <a:off x="8135133" y="0"/>
            <a:ext cx="1994059" cy="6858000"/>
          </a:xfrm>
          <a:prstGeom prst="rect">
            <a:avLst/>
          </a:prstGeom>
        </p:spPr>
      </p:pic>
      <p:sp>
        <p:nvSpPr>
          <p:cNvPr id="2" name="Başlık 1">
            <a:extLst>
              <a:ext uri="{FF2B5EF4-FFF2-40B4-BE49-F238E27FC236}">
                <a16:creationId xmlns:a16="http://schemas.microsoft.com/office/drawing/2014/main" id="{B36750AE-E58F-4A62-8BA3-2D1BDB4B11B0}"/>
              </a:ext>
            </a:extLst>
          </p:cNvPr>
          <p:cNvSpPr>
            <a:spLocks noGrp="1"/>
          </p:cNvSpPr>
          <p:nvPr>
            <p:ph type="title"/>
          </p:nvPr>
        </p:nvSpPr>
        <p:spPr>
          <a:xfrm>
            <a:off x="646111" y="452718"/>
            <a:ext cx="7086339" cy="1400530"/>
          </a:xfrm>
        </p:spPr>
        <p:txBody>
          <a:bodyPr/>
          <a:lstStyle/>
          <a:p>
            <a:r>
              <a:rPr lang="tr-TR" dirty="0"/>
              <a:t>KARİYER BASAMAKLARI MODÜLÜ MENÜLERİ</a:t>
            </a:r>
          </a:p>
        </p:txBody>
      </p:sp>
      <p:sp>
        <p:nvSpPr>
          <p:cNvPr id="3" name="İçerik Yer Tutucusu 2">
            <a:extLst>
              <a:ext uri="{FF2B5EF4-FFF2-40B4-BE49-F238E27FC236}">
                <a16:creationId xmlns:a16="http://schemas.microsoft.com/office/drawing/2014/main" id="{B2B9CD7F-17D9-4C52-A44A-F9074591E034}"/>
              </a:ext>
            </a:extLst>
          </p:cNvPr>
          <p:cNvSpPr>
            <a:spLocks noGrp="1"/>
          </p:cNvSpPr>
          <p:nvPr>
            <p:ph idx="1"/>
          </p:nvPr>
        </p:nvSpPr>
        <p:spPr>
          <a:xfrm>
            <a:off x="1103312" y="2052918"/>
            <a:ext cx="6780059" cy="4195481"/>
          </a:xfrm>
        </p:spPr>
        <p:txBody>
          <a:bodyPr/>
          <a:lstStyle/>
          <a:p>
            <a:r>
              <a:rPr lang="tr-TR" dirty="0"/>
              <a:t>Kariyer Basamakları Modülü ne Eğitim Başvurularının Onay İşlemlerinin yürütülmesi için «Eğitim Başvurusu Onayları» Menüsü eklenmiştir. Bu menü altında Uzman Öğretmenlik ve Başöğretmenlik  Onay İşlemleri için 2 ekran tasarlanmıştır.</a:t>
            </a:r>
          </a:p>
        </p:txBody>
      </p:sp>
    </p:spTree>
    <p:extLst>
      <p:ext uri="{BB962C8B-B14F-4D97-AF65-F5344CB8AC3E}">
        <p14:creationId xmlns:p14="http://schemas.microsoft.com/office/powerpoint/2010/main" val="45575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9F7193-1B50-F050-29BA-CAC94A8EB1CF}"/>
              </a:ext>
            </a:extLst>
          </p:cNvPr>
          <p:cNvPicPr>
            <a:picLocks noChangeAspect="1"/>
          </p:cNvPicPr>
          <p:nvPr/>
        </p:nvPicPr>
        <p:blipFill>
          <a:blip r:embed="rId2"/>
          <a:stretch>
            <a:fillRect/>
          </a:stretch>
        </p:blipFill>
        <p:spPr>
          <a:xfrm>
            <a:off x="2942436" y="0"/>
            <a:ext cx="9249564" cy="6858000"/>
          </a:xfrm>
          <a:prstGeom prst="rect">
            <a:avLst/>
          </a:prstGeom>
        </p:spPr>
      </p:pic>
      <p:pic>
        <p:nvPicPr>
          <p:cNvPr id="3" name="Resim 2">
            <a:extLst>
              <a:ext uri="{FF2B5EF4-FFF2-40B4-BE49-F238E27FC236}">
                <a16:creationId xmlns:a16="http://schemas.microsoft.com/office/drawing/2014/main" id="{318C52DB-347D-4559-9CC4-46D4A9F459B1}"/>
              </a:ext>
            </a:extLst>
          </p:cNvPr>
          <p:cNvPicPr>
            <a:picLocks noChangeAspect="1"/>
          </p:cNvPicPr>
          <p:nvPr/>
        </p:nvPicPr>
        <p:blipFill>
          <a:blip r:embed="rId3"/>
          <a:stretch>
            <a:fillRect/>
          </a:stretch>
        </p:blipFill>
        <p:spPr>
          <a:xfrm>
            <a:off x="70882" y="0"/>
            <a:ext cx="2747766" cy="3835571"/>
          </a:xfrm>
          <a:prstGeom prst="rect">
            <a:avLst/>
          </a:prstGeom>
        </p:spPr>
      </p:pic>
      <p:sp>
        <p:nvSpPr>
          <p:cNvPr id="9" name="İçerik Yer Tutucusu 2">
            <a:extLst>
              <a:ext uri="{FF2B5EF4-FFF2-40B4-BE49-F238E27FC236}">
                <a16:creationId xmlns:a16="http://schemas.microsoft.com/office/drawing/2014/main" id="{57E940C7-3F96-497F-9796-465659B7D044}"/>
              </a:ext>
            </a:extLst>
          </p:cNvPr>
          <p:cNvSpPr txBox="1">
            <a:spLocks/>
          </p:cNvSpPr>
          <p:nvPr/>
        </p:nvSpPr>
        <p:spPr>
          <a:xfrm>
            <a:off x="266330" y="3994951"/>
            <a:ext cx="3098307" cy="229783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Öğretmenler </a:t>
            </a:r>
            <a:r>
              <a:rPr lang="tr-TR" sz="1600" cap="none" dirty="0" err="1">
                <a:latin typeface="Arial" panose="020B0604020202020204" pitchFamily="34" charset="0"/>
                <a:cs typeface="Arial" panose="020B0604020202020204" pitchFamily="34" charset="0"/>
              </a:rPr>
              <a:t>Tc</a:t>
            </a:r>
            <a:r>
              <a:rPr lang="tr-TR" sz="1600" cap="none" dirty="0">
                <a:latin typeface="Arial" panose="020B0604020202020204" pitchFamily="34" charset="0"/>
                <a:cs typeface="Arial" panose="020B0604020202020204" pitchFamily="34" charset="0"/>
              </a:rPr>
              <a:t> Kimlik No </a:t>
            </a:r>
            <a:r>
              <a:rPr lang="tr-TR" sz="1600" cap="none" dirty="0" err="1">
                <a:latin typeface="Arial" panose="020B0604020202020204" pitchFamily="34" charset="0"/>
                <a:cs typeface="Arial" panose="020B0604020202020204" pitchFamily="34" charset="0"/>
              </a:rPr>
              <a:t>ları</a:t>
            </a:r>
            <a:r>
              <a:rPr lang="tr-TR" sz="1600" cap="none" dirty="0">
                <a:latin typeface="Arial" panose="020B0604020202020204" pitchFamily="34" charset="0"/>
                <a:cs typeface="Arial" panose="020B0604020202020204" pitchFamily="34" charset="0"/>
              </a:rPr>
              <a:t> İle </a:t>
            </a:r>
            <a:r>
              <a:rPr lang="tr-TR" sz="1600" cap="none" dirty="0" err="1">
                <a:latin typeface="Arial" panose="020B0604020202020204" pitchFamily="34" charset="0"/>
                <a:cs typeface="Arial" panose="020B0604020202020204" pitchFamily="34" charset="0"/>
              </a:rPr>
              <a:t>Mebbise</a:t>
            </a:r>
            <a:r>
              <a:rPr lang="tr-TR" sz="1600" cap="none" dirty="0">
                <a:latin typeface="Arial" panose="020B0604020202020204" pitchFamily="34" charset="0"/>
                <a:cs typeface="Arial" panose="020B0604020202020204" pitchFamily="34" charset="0"/>
              </a:rPr>
              <a:t> Giriş Yaptıktan Sonra Kariyer Basamakları Modülüne Tıklayarak Başvuru Ekranına Giriş Yapacaklardır. Ekranın üst bölümünde yer alan Sarı renkli «Eğitim Başvurusu Yapmak İçin Tıklayınız!» butonuna tıklayarak başvuru işlemine başlayacaktır.</a:t>
            </a:r>
          </a:p>
        </p:txBody>
      </p:sp>
    </p:spTree>
    <p:extLst>
      <p:ext uri="{BB962C8B-B14F-4D97-AF65-F5344CB8AC3E}">
        <p14:creationId xmlns:p14="http://schemas.microsoft.com/office/powerpoint/2010/main" val="65846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FF661B4D-54DF-404A-999C-661A87EDF841}"/>
              </a:ext>
            </a:extLst>
          </p:cNvPr>
          <p:cNvSpPr txBox="1">
            <a:spLocks/>
          </p:cNvSpPr>
          <p:nvPr/>
        </p:nvSpPr>
        <p:spPr>
          <a:xfrm>
            <a:off x="266331" y="1091953"/>
            <a:ext cx="2604430" cy="5200834"/>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«Eğitim Başvurusu» penceresi açılacak, bu pencerede başvuru yapmak istediği Kariyer basamağını seçtikten sonra «Başvuruya esas olan özlük bilgilerimi inceledim, doğruluğunu onaylıyorum» a tıklayarak «Başvurumu Kaydet, Kurum Onayına Sun» butonuna tıkladıklarında eğer başvuruya engel bir durum yoksa başvuruları kaydedilecek ve ekrandaki Kariyer basamakları bölümünde «Eğitim Başvuru yapıldı» açıklamasının altında «Başvuruya ait bilgiler» in solundaki simgeyi tıklayarak başvuru anındaki özlük bilgilerini görebileceklerdir.</a:t>
            </a:r>
          </a:p>
        </p:txBody>
      </p:sp>
      <p:pic>
        <p:nvPicPr>
          <p:cNvPr id="3" name="Resim 2">
            <a:extLst>
              <a:ext uri="{FF2B5EF4-FFF2-40B4-BE49-F238E27FC236}">
                <a16:creationId xmlns:a16="http://schemas.microsoft.com/office/drawing/2014/main" id="{DA4C934F-E638-40A0-9A5B-112F5E07B8DA}"/>
              </a:ext>
            </a:extLst>
          </p:cNvPr>
          <p:cNvPicPr>
            <a:picLocks noChangeAspect="1"/>
          </p:cNvPicPr>
          <p:nvPr/>
        </p:nvPicPr>
        <p:blipFill>
          <a:blip r:embed="rId2"/>
          <a:stretch>
            <a:fillRect/>
          </a:stretch>
        </p:blipFill>
        <p:spPr>
          <a:xfrm>
            <a:off x="2953120" y="0"/>
            <a:ext cx="7581900" cy="6743700"/>
          </a:xfrm>
          <a:prstGeom prst="rect">
            <a:avLst/>
          </a:prstGeom>
        </p:spPr>
      </p:pic>
    </p:spTree>
    <p:extLst>
      <p:ext uri="{BB962C8B-B14F-4D97-AF65-F5344CB8AC3E}">
        <p14:creationId xmlns:p14="http://schemas.microsoft.com/office/powerpoint/2010/main" val="182474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D220B224-3F6D-4E91-9EF4-52B2A7068438}"/>
              </a:ext>
            </a:extLst>
          </p:cNvPr>
          <p:cNvSpPr txBox="1">
            <a:spLocks/>
          </p:cNvSpPr>
          <p:nvPr/>
        </p:nvSpPr>
        <p:spPr>
          <a:xfrm>
            <a:off x="266331" y="1091953"/>
            <a:ext cx="2604430" cy="5200834"/>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«Eğitim Başvurusu» penceresi açılacak, bu pencerede başvuru yapmak istediği Kariyer basamağını seçtikten sonra «Başvuruya esas olan özlük bilgilerimi inceledim, doğruluğunu onaylıyorum» a tıklayarak «Başvurumu Kaydet, Kurum Onayına Sun» butonuna tıkladıklarında eğer başvuruya engel bir durum yoksa başvuruları kaydedilecek ve ekrandaki Kariyer basamakları bölümünde «Eğitim Başvuru yapıldı» açıklamasının altında «Başvuruya ait bilgiler» in solundaki simgeyi tıklayarak başvuru anındaki özlük bilgilerini görebileceklerdir.</a:t>
            </a:r>
          </a:p>
        </p:txBody>
      </p:sp>
      <p:pic>
        <p:nvPicPr>
          <p:cNvPr id="3" name="Resim 2">
            <a:extLst>
              <a:ext uri="{FF2B5EF4-FFF2-40B4-BE49-F238E27FC236}">
                <a16:creationId xmlns:a16="http://schemas.microsoft.com/office/drawing/2014/main" id="{8D075492-5172-48B5-87C1-51EAECEFF1A5}"/>
              </a:ext>
            </a:extLst>
          </p:cNvPr>
          <p:cNvPicPr>
            <a:picLocks noChangeAspect="1"/>
          </p:cNvPicPr>
          <p:nvPr/>
        </p:nvPicPr>
        <p:blipFill>
          <a:blip r:embed="rId2"/>
          <a:stretch>
            <a:fillRect/>
          </a:stretch>
        </p:blipFill>
        <p:spPr>
          <a:xfrm>
            <a:off x="2870761" y="0"/>
            <a:ext cx="7962900" cy="6858000"/>
          </a:xfrm>
          <a:prstGeom prst="rect">
            <a:avLst/>
          </a:prstGeom>
        </p:spPr>
      </p:pic>
    </p:spTree>
    <p:extLst>
      <p:ext uri="{BB962C8B-B14F-4D97-AF65-F5344CB8AC3E}">
        <p14:creationId xmlns:p14="http://schemas.microsoft.com/office/powerpoint/2010/main" val="368577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83BE8BFD-01F8-4369-9BC5-35725D741A05}"/>
              </a:ext>
            </a:extLst>
          </p:cNvPr>
          <p:cNvSpPr txBox="1">
            <a:spLocks/>
          </p:cNvSpPr>
          <p:nvPr/>
        </p:nvSpPr>
        <p:spPr>
          <a:xfrm>
            <a:off x="266331" y="1091953"/>
            <a:ext cx="2604430" cy="5200834"/>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«Eğitim Başvurusu» penceresi açılacak, bu pencerede başvuru yapmak istediği Kariyer basamağını seçtikten sonra «Başvuruya esas olan özlük bilgilerimi inceledim, doğruluğunu onaylıyorum» a tıklayarak «Başvurumu Kaydet, Kurum Onayına Sun» butonuna tıkladıklarında eğer başvuruya engel bir durum yoksa başvuruları kaydedilecek ve ekrandaki Kariyer basamakları bölümünde «Eğitim Başvuru yapıldı» açıklamasının altında «Başvuruya ait bilgiler» in solundaki simgeyi tıklayarak başvuru anındaki özlük bilgilerini görebileceklerdir.</a:t>
            </a:r>
          </a:p>
        </p:txBody>
      </p:sp>
      <p:pic>
        <p:nvPicPr>
          <p:cNvPr id="3" name="Resim 2">
            <a:extLst>
              <a:ext uri="{FF2B5EF4-FFF2-40B4-BE49-F238E27FC236}">
                <a16:creationId xmlns:a16="http://schemas.microsoft.com/office/drawing/2014/main" id="{F6B1A52A-0E94-4C30-9ED3-C8B4BCA0D8E4}"/>
              </a:ext>
            </a:extLst>
          </p:cNvPr>
          <p:cNvPicPr>
            <a:picLocks noChangeAspect="1"/>
          </p:cNvPicPr>
          <p:nvPr/>
        </p:nvPicPr>
        <p:blipFill>
          <a:blip r:embed="rId2"/>
          <a:stretch>
            <a:fillRect/>
          </a:stretch>
        </p:blipFill>
        <p:spPr>
          <a:xfrm>
            <a:off x="3063813" y="0"/>
            <a:ext cx="7981950" cy="6858000"/>
          </a:xfrm>
          <a:prstGeom prst="rect">
            <a:avLst/>
          </a:prstGeom>
        </p:spPr>
      </p:pic>
    </p:spTree>
    <p:extLst>
      <p:ext uri="{BB962C8B-B14F-4D97-AF65-F5344CB8AC3E}">
        <p14:creationId xmlns:p14="http://schemas.microsoft.com/office/powerpoint/2010/main" val="427724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a:extLst>
              <a:ext uri="{FF2B5EF4-FFF2-40B4-BE49-F238E27FC236}">
                <a16:creationId xmlns:a16="http://schemas.microsoft.com/office/drawing/2014/main" id="{C74661D6-AA47-4A9E-8EDA-75E0E3FF76FF}"/>
              </a:ext>
            </a:extLst>
          </p:cNvPr>
          <p:cNvSpPr txBox="1">
            <a:spLocks/>
          </p:cNvSpPr>
          <p:nvPr/>
        </p:nvSpPr>
        <p:spPr>
          <a:xfrm>
            <a:off x="213064" y="1091953"/>
            <a:ext cx="2657697" cy="520083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«Başvuruya ait bilgiler» in solundaki simgeyi tıkladıklarında yandaki ekran açılacak ve başvuru anındaki özlük bilgilerini görebileceklerdir.</a:t>
            </a:r>
          </a:p>
        </p:txBody>
      </p:sp>
      <p:pic>
        <p:nvPicPr>
          <p:cNvPr id="4" name="Picture 3">
            <a:extLst>
              <a:ext uri="{FF2B5EF4-FFF2-40B4-BE49-F238E27FC236}">
                <a16:creationId xmlns:a16="http://schemas.microsoft.com/office/drawing/2014/main" id="{345143B5-44F8-790F-16F0-7DB36425B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862" y="0"/>
            <a:ext cx="7724775" cy="6858000"/>
          </a:xfrm>
          <a:prstGeom prst="rect">
            <a:avLst/>
          </a:prstGeom>
        </p:spPr>
      </p:pic>
    </p:spTree>
    <p:extLst>
      <p:ext uri="{BB962C8B-B14F-4D97-AF65-F5344CB8AC3E}">
        <p14:creationId xmlns:p14="http://schemas.microsoft.com/office/powerpoint/2010/main" val="359484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B7D54E4-7023-4633-9995-256BA98C8ECB}"/>
              </a:ext>
            </a:extLst>
          </p:cNvPr>
          <p:cNvPicPr>
            <a:picLocks noChangeAspect="1"/>
          </p:cNvPicPr>
          <p:nvPr/>
        </p:nvPicPr>
        <p:blipFill>
          <a:blip r:embed="rId2"/>
          <a:stretch>
            <a:fillRect/>
          </a:stretch>
        </p:blipFill>
        <p:spPr>
          <a:xfrm>
            <a:off x="2539484" y="0"/>
            <a:ext cx="9581029" cy="6858000"/>
          </a:xfrm>
          <a:prstGeom prst="rect">
            <a:avLst/>
          </a:prstGeom>
        </p:spPr>
      </p:pic>
      <p:sp>
        <p:nvSpPr>
          <p:cNvPr id="7" name="İçerik Yer Tutucusu 2">
            <a:extLst>
              <a:ext uri="{FF2B5EF4-FFF2-40B4-BE49-F238E27FC236}">
                <a16:creationId xmlns:a16="http://schemas.microsoft.com/office/drawing/2014/main" id="{9A873046-554A-4471-9F60-931780E33B7B}"/>
              </a:ext>
            </a:extLst>
          </p:cNvPr>
          <p:cNvSpPr txBox="1">
            <a:spLocks/>
          </p:cNvSpPr>
          <p:nvPr/>
        </p:nvSpPr>
        <p:spPr>
          <a:xfrm>
            <a:off x="213064" y="1091953"/>
            <a:ext cx="2657697" cy="5200834"/>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Kurum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yoksa başvuru Onayı </a:t>
            </a:r>
            <a:r>
              <a:rPr lang="tr-TR" sz="1600" cap="none" dirty="0" err="1">
                <a:latin typeface="Arial" panose="020B0604020202020204" pitchFamily="34" charset="0"/>
                <a:cs typeface="Arial" panose="020B0604020202020204" pitchFamily="34" charset="0"/>
              </a:rPr>
              <a:t>nı</a:t>
            </a:r>
            <a:r>
              <a:rPr lang="tr-TR" sz="1600" cap="none" dirty="0">
                <a:latin typeface="Arial" panose="020B0604020202020204" pitchFamily="34" charset="0"/>
                <a:cs typeface="Arial" panose="020B0604020202020204" pitchFamily="34" charset="0"/>
              </a:rPr>
              <a:t>  yapabilirler ,hata varsa «Reddet» e basarak </a:t>
            </a:r>
            <a:r>
              <a:rPr lang="tr-TR" sz="1600" cap="none" dirty="0" err="1">
                <a:latin typeface="Arial" panose="020B0604020202020204" pitchFamily="34" charset="0"/>
                <a:cs typeface="Arial" panose="020B0604020202020204" pitchFamily="34" charset="0"/>
              </a:rPr>
              <a:t>reddedebilirler.Başvurusu</a:t>
            </a:r>
            <a:r>
              <a:rPr lang="tr-TR" sz="1600" cap="none" dirty="0">
                <a:latin typeface="Arial" panose="020B0604020202020204" pitchFamily="34" charset="0"/>
                <a:cs typeface="Arial" panose="020B0604020202020204" pitchFamily="34" charset="0"/>
              </a:rPr>
              <a:t> reddedilen öğretmen yeniden başvuru yapabilir.</a:t>
            </a:r>
          </a:p>
        </p:txBody>
      </p:sp>
    </p:spTree>
    <p:extLst>
      <p:ext uri="{BB962C8B-B14F-4D97-AF65-F5344CB8AC3E}">
        <p14:creationId xmlns:p14="http://schemas.microsoft.com/office/powerpoint/2010/main" val="38552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4E1B4108-0A2E-4B3D-8565-30EE44A91949}"/>
              </a:ext>
            </a:extLst>
          </p:cNvPr>
          <p:cNvSpPr txBox="1">
            <a:spLocks/>
          </p:cNvSpPr>
          <p:nvPr/>
        </p:nvSpPr>
        <p:spPr>
          <a:xfrm>
            <a:off x="213064" y="1091953"/>
            <a:ext cx="2657697" cy="5200834"/>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1600" cap="none" dirty="0">
                <a:latin typeface="Arial" panose="020B0604020202020204" pitchFamily="34" charset="0"/>
                <a:cs typeface="Arial" panose="020B0604020202020204" pitchFamily="34" charset="0"/>
              </a:rPr>
              <a:t>Kurum kullanıcıları MEBBİS e girdiklerinde Kariyer Basamakları Modülü </a:t>
            </a:r>
            <a:r>
              <a:rPr lang="tr-TR" sz="1600" cap="none" dirty="0" err="1">
                <a:latin typeface="Arial" panose="020B0604020202020204" pitchFamily="34" charset="0"/>
                <a:cs typeface="Arial" panose="020B0604020202020204" pitchFamily="34" charset="0"/>
              </a:rPr>
              <a:t>ndeki</a:t>
            </a:r>
            <a:r>
              <a:rPr lang="tr-TR" sz="1600" cap="none" dirty="0">
                <a:latin typeface="Arial" panose="020B0604020202020204" pitchFamily="34" charset="0"/>
                <a:cs typeface="Arial" panose="020B0604020202020204" pitchFamily="34" charset="0"/>
              </a:rPr>
              <a:t> Eğitim Başvurusu Onayları Menüsündeki ekranlardan onay işlemlerini yürüteceklerdir. Onay Bekleyen Başvurular ekranı ilk açtıklarında görünecektir. Listenin başındaki simgeye dokunarak kişiye ait güncel özlük verilerine ve başvuru detay bilgilerine ulaşabilirler. Bu ekranda karşılaştırmaları yaptıktan sonra bilgilerde hata yoksa başvuru Onayı </a:t>
            </a:r>
            <a:r>
              <a:rPr lang="tr-TR" sz="1600" cap="none" dirty="0" err="1">
                <a:latin typeface="Arial" panose="020B0604020202020204" pitchFamily="34" charset="0"/>
                <a:cs typeface="Arial" panose="020B0604020202020204" pitchFamily="34" charset="0"/>
              </a:rPr>
              <a:t>nı</a:t>
            </a:r>
            <a:r>
              <a:rPr lang="tr-TR" sz="1600" cap="none" dirty="0">
                <a:latin typeface="Arial" panose="020B0604020202020204" pitchFamily="34" charset="0"/>
                <a:cs typeface="Arial" panose="020B0604020202020204" pitchFamily="34" charset="0"/>
              </a:rPr>
              <a:t>  yapabilirler ,«Onayla» ya basıldığında yandaki ekrandaki mesaj görünür.»</a:t>
            </a:r>
            <a:r>
              <a:rPr lang="tr-TR" sz="1600" cap="none" dirty="0" err="1">
                <a:latin typeface="Arial" panose="020B0604020202020204" pitchFamily="34" charset="0"/>
                <a:cs typeface="Arial" panose="020B0604020202020204" pitchFamily="34" charset="0"/>
              </a:rPr>
              <a:t>Evet,onayla</a:t>
            </a:r>
            <a:r>
              <a:rPr lang="tr-TR" sz="1600" cap="none" dirty="0">
                <a:latin typeface="Arial" panose="020B0604020202020204" pitchFamily="34" charset="0"/>
                <a:cs typeface="Arial" panose="020B0604020202020204" pitchFamily="34" charset="0"/>
              </a:rPr>
              <a:t>!» butonuna basıldığında başvuru onaylanarak ilçe komisyonunun listesine gitmiş olur.</a:t>
            </a:r>
          </a:p>
        </p:txBody>
      </p:sp>
      <p:pic>
        <p:nvPicPr>
          <p:cNvPr id="3" name="Resim 2">
            <a:extLst>
              <a:ext uri="{FF2B5EF4-FFF2-40B4-BE49-F238E27FC236}">
                <a16:creationId xmlns:a16="http://schemas.microsoft.com/office/drawing/2014/main" id="{B3430EB8-F6F4-40F6-8C56-D8E4CDA2A661}"/>
              </a:ext>
            </a:extLst>
          </p:cNvPr>
          <p:cNvPicPr>
            <a:picLocks noChangeAspect="1"/>
          </p:cNvPicPr>
          <p:nvPr/>
        </p:nvPicPr>
        <p:blipFill>
          <a:blip r:embed="rId2"/>
          <a:stretch>
            <a:fillRect/>
          </a:stretch>
        </p:blipFill>
        <p:spPr>
          <a:xfrm>
            <a:off x="3057525" y="0"/>
            <a:ext cx="9134475" cy="6858000"/>
          </a:xfrm>
          <a:prstGeom prst="rect">
            <a:avLst/>
          </a:prstGeom>
        </p:spPr>
      </p:pic>
    </p:spTree>
    <p:extLst>
      <p:ext uri="{BB962C8B-B14F-4D97-AF65-F5344CB8AC3E}">
        <p14:creationId xmlns:p14="http://schemas.microsoft.com/office/powerpoint/2010/main" val="2081656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62</TotalTime>
  <Words>1178</Words>
  <Application>Microsoft Office PowerPoint</Application>
  <PresentationFormat>Geniş ekran</PresentationFormat>
  <Paragraphs>21</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Century Gothic</vt:lpstr>
      <vt:lpstr>Wingdings 3</vt:lpstr>
      <vt:lpstr>Ion</vt:lpstr>
      <vt:lpstr>MEBBİS KARİYER BASAMAKLARI MODÜLÜ</vt:lpstr>
      <vt:lpstr>KARİYER BASAMAKLARI MODÜLÜ MENÜLERİ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MEBBİS KARİYER BASAMAKLARI MODÜLÜ</dc:title>
  <dc:creator>Adem KAYA</dc:creator>
  <cp:lastModifiedBy>Bryant James</cp:lastModifiedBy>
  <cp:revision>8</cp:revision>
  <dcterms:created xsi:type="dcterms:W3CDTF">2025-08-20T07:31:38Z</dcterms:created>
  <dcterms:modified xsi:type="dcterms:W3CDTF">2025-08-20T12:17:41Z</dcterms:modified>
</cp:coreProperties>
</file>